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Montserrat ExtraBold" panose="00000900000000000000" pitchFamily="2" charset="0"/>
      <p:bold r:id="rId15"/>
      <p:boldItalic r:id="rId16"/>
    </p:embeddedFont>
    <p:embeddedFont>
      <p:font typeface="Montserrat Medium" panose="000006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633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03604a9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03604a9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03c4205bc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03c4205bc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036049fc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036049fc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036049fc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7036049fc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036049fc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7036049fc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036049fc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7036049fc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036049fc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7036049fc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nedrive.live.com/edit.aspx?resid=41712DD64A78B5E5!s8315de743d674d95878d309ebccc77e4&amp;migratedtospo=true&amp;redeem=aHR0cHM6Ly8xZHJ2Lm1zL28vYy80MTcxMmRkNjRhNzhiNWU1L0VuVGVGWU5uUFpWTmg0MHducnpNZC1RQlNublNab1NjeUtyRVU1VVZMNnNfRHc_ZT1ndjhJWnk&amp;wd=target%28New%20Section%201.one%7Cc4677e13-a643-4f23-b304-776943a1cd95%2FStart%7C7c490631-17d3-4159-9e4a-166a429f3c38%2F%29&amp;wdorigin=NavigationUr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vansh-Modi-5/Complexity-Conqueror/tree/mai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rive.google.com/file/d/1XVrddh1oZHHXY8JDznVR0jnJGv-lmqbm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ctrTitle"/>
          </p:nvPr>
        </p:nvSpPr>
        <p:spPr>
          <a:xfrm>
            <a:off x="839775" y="1941925"/>
            <a:ext cx="7046100" cy="7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 sz="3900"/>
              <a:t>Capstone Project</a:t>
            </a:r>
            <a:endParaRPr sz="3900"/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1835025" y="322780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Complexity Conquerors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>
            <a:spLocks noGrp="1"/>
          </p:cNvSpPr>
          <p:nvPr>
            <p:ph type="title"/>
          </p:nvPr>
        </p:nvSpPr>
        <p:spPr>
          <a:xfrm>
            <a:off x="1023350" y="55107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Members:</a:t>
            </a:r>
            <a:endParaRPr/>
          </a:p>
        </p:txBody>
      </p:sp>
      <p:sp>
        <p:nvSpPr>
          <p:cNvPr id="165" name="Google Shape;165;p37"/>
          <p:cNvSpPr txBox="1">
            <a:spLocks noGrp="1"/>
          </p:cNvSpPr>
          <p:nvPr>
            <p:ph type="body" idx="1"/>
          </p:nvPr>
        </p:nvSpPr>
        <p:spPr>
          <a:xfrm>
            <a:off x="440050" y="1492475"/>
            <a:ext cx="4946400" cy="27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500"/>
              <a:buFont typeface="Arial"/>
              <a:buAutoNum type="arabicParenBoth"/>
            </a:pPr>
            <a:r>
              <a:rPr lang="en" sz="1500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 Devansh Modi		: 202304009</a:t>
            </a:r>
            <a:endParaRPr sz="1500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500"/>
              <a:buFont typeface="Arial"/>
              <a:buAutoNum type="arabicParenBoth"/>
            </a:pPr>
            <a:r>
              <a:rPr lang="en" sz="1500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 Karthik V S S R Maddimsetti    : 202304006</a:t>
            </a:r>
            <a:endParaRPr sz="1500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500"/>
              <a:buFont typeface="Arial"/>
              <a:buAutoNum type="arabicParenBoth"/>
            </a:pPr>
            <a:r>
              <a:rPr lang="en" sz="1500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 Bilva Rawal		: 202304030</a:t>
            </a:r>
            <a:endParaRPr sz="1500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500"/>
              <a:buFont typeface="Arial"/>
              <a:buAutoNum type="arabicParenBoth"/>
            </a:pPr>
            <a:r>
              <a:rPr lang="en" sz="1500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 Het Patel                                   : 202304033</a:t>
            </a:r>
            <a:endParaRPr sz="1600" dirty="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>
            <a:spLocks noGrp="1"/>
          </p:cNvSpPr>
          <p:nvPr>
            <p:ph type="title"/>
          </p:nvPr>
        </p:nvSpPr>
        <p:spPr>
          <a:xfrm>
            <a:off x="511725" y="65497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/>
              <a:t>Problem</a:t>
            </a:r>
            <a:endParaRPr sz="2700" u="sng"/>
          </a:p>
        </p:txBody>
      </p:sp>
      <p:sp>
        <p:nvSpPr>
          <p:cNvPr id="171" name="Google Shape;171;p38"/>
          <p:cNvSpPr txBox="1">
            <a:spLocks noGrp="1"/>
          </p:cNvSpPr>
          <p:nvPr>
            <p:ph type="body" idx="1"/>
          </p:nvPr>
        </p:nvSpPr>
        <p:spPr>
          <a:xfrm>
            <a:off x="511725" y="1653275"/>
            <a:ext cx="5799600" cy="25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P4. </a:t>
            </a:r>
            <a:r>
              <a:rPr lang="en" sz="1600" b="1" u="sng" dirty="0">
                <a:latin typeface="Montserrat Medium" panose="00000600000000000000" pitchFamily="2" charset="0"/>
              </a:rPr>
              <a:t>Word Cloud Generator:</a:t>
            </a:r>
            <a:endParaRPr sz="1600" b="1" u="sng" dirty="0">
              <a:latin typeface="Montserrat Medium" panose="00000600000000000000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 Medium" panose="00000600000000000000" pitchFamily="2" charset="0"/>
              </a:rPr>
              <a:t>You need to build a Word Cloud Generator. The generator takes in a </a:t>
            </a:r>
            <a:r>
              <a:rPr lang="en" i="1" dirty="0">
                <a:latin typeface="Montserrat Medium" panose="00000600000000000000" pitchFamily="2" charset="0"/>
              </a:rPr>
              <a:t>dynamic collection of documents </a:t>
            </a:r>
            <a:r>
              <a:rPr lang="en" sz="1200" dirty="0">
                <a:latin typeface="Montserrat Medium" panose="00000600000000000000" pitchFamily="2" charset="0"/>
              </a:rPr>
              <a:t>(i.e., new documents keep coming in) and creates a word cloud based on the frequency of unique words in the document. The generator starts with an </a:t>
            </a:r>
            <a:r>
              <a:rPr lang="en" b="1" i="1" dirty="0">
                <a:latin typeface="Montserrat Medium" panose="00000600000000000000" pitchFamily="2" charset="0"/>
              </a:rPr>
              <a:t>initial collection of N documents</a:t>
            </a:r>
            <a:r>
              <a:rPr lang="en" dirty="0">
                <a:latin typeface="Montserrat Medium" panose="00000600000000000000" pitchFamily="2" charset="0"/>
              </a:rPr>
              <a:t>.</a:t>
            </a:r>
            <a:r>
              <a:rPr lang="en" sz="1200" dirty="0">
                <a:latin typeface="Montserrat Medium" panose="00000600000000000000" pitchFamily="2" charset="0"/>
              </a:rPr>
              <a:t> You can control the generator to only the top k most frequently used words. You should also be able to stop the generator from selecting a </a:t>
            </a:r>
            <a:r>
              <a:rPr lang="en" b="1" i="1" dirty="0">
                <a:latin typeface="Montserrat Medium" panose="00000600000000000000" pitchFamily="2" charset="0"/>
              </a:rPr>
              <a:t>predefined set of words W</a:t>
            </a:r>
            <a:r>
              <a:rPr lang="en" sz="1200" b="1" dirty="0">
                <a:latin typeface="Montserrat Medium" panose="00000600000000000000" pitchFamily="2" charset="0"/>
              </a:rPr>
              <a:t>.</a:t>
            </a:r>
            <a:endParaRPr sz="1200" b="1" dirty="0">
              <a:latin typeface="Montserrat Medium" panose="00000600000000000000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177" name="Google Shape;177;p39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58722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9900"/>
                </a:solidFill>
              </a:rPr>
              <a:t>Click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1500">
                <a:solidFill>
                  <a:srgbClr val="FF9900"/>
                </a:solidFill>
              </a:rPr>
              <a:t> to view Flow-Chart.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/>
              <a:t>Data Structures Chosen</a:t>
            </a:r>
            <a:endParaRPr sz="2600" u="sng"/>
          </a:p>
        </p:txBody>
      </p:sp>
      <p:sp>
        <p:nvSpPr>
          <p:cNvPr id="183" name="Google Shape;183;p40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b="1" dirty="0">
                <a:latin typeface="Montserrat Medium" panose="00000600000000000000" pitchFamily="2" charset="0"/>
              </a:rPr>
              <a:t>Linked Lists</a:t>
            </a:r>
            <a:endParaRPr sz="2100" b="1" dirty="0">
              <a:latin typeface="Montserrat Medium" panose="00000600000000000000" pitchFamily="2" charset="0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b="1" dirty="0">
                <a:latin typeface="Montserrat Medium" panose="00000600000000000000" pitchFamily="2" charset="0"/>
              </a:rPr>
              <a:t>Tuple</a:t>
            </a:r>
            <a:endParaRPr sz="2100" b="1" dirty="0">
              <a:latin typeface="Montserrat Medium" panose="00000600000000000000" pitchFamily="2" charset="0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b="1" dirty="0">
                <a:latin typeface="Montserrat Medium" panose="00000600000000000000" pitchFamily="2" charset="0"/>
              </a:rPr>
              <a:t>Array of Vectors</a:t>
            </a:r>
            <a:endParaRPr sz="2100" b="1" dirty="0">
              <a:latin typeface="Montserrat Medium" panose="00000600000000000000" pitchFamily="2" charset="0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>
            <a:spLocks noGrp="1"/>
          </p:cNvSpPr>
          <p:nvPr>
            <p:ph type="title"/>
          </p:nvPr>
        </p:nvSpPr>
        <p:spPr>
          <a:xfrm>
            <a:off x="682300" y="3269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Time Complexity</a:t>
            </a:r>
            <a:endParaRPr u="sng"/>
          </a:p>
        </p:txBody>
      </p:sp>
      <p:sp>
        <p:nvSpPr>
          <p:cNvPr id="189" name="Google Shape;189;p41"/>
          <p:cNvSpPr txBox="1">
            <a:spLocks noGrp="1"/>
          </p:cNvSpPr>
          <p:nvPr>
            <p:ph type="body" idx="1"/>
          </p:nvPr>
        </p:nvSpPr>
        <p:spPr>
          <a:xfrm>
            <a:off x="682300" y="1113000"/>
            <a:ext cx="6219300" cy="4126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 Medium" panose="00000600000000000000" pitchFamily="2" charset="0"/>
                <a:ea typeface="Montserrat Medium"/>
                <a:cs typeface="Montserrat Medium"/>
                <a:sym typeface="Montserrat Medium"/>
              </a:rPr>
              <a:t>For File setup:</a:t>
            </a:r>
            <a:r>
              <a:rPr lang="en" sz="1300" dirty="0">
                <a:latin typeface="Montserrat Medium" panose="000006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300" b="1" dirty="0">
                <a:latin typeface="Montserrat Medium" panose="00000600000000000000" pitchFamily="2" charset="0"/>
              </a:rPr>
              <a:t>O(F*N) </a:t>
            </a:r>
            <a:endParaRPr sz="1300" b="1" dirty="0">
              <a:latin typeface="Montserrat Medium" panose="00000600000000000000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 Medium" panose="00000600000000000000" pitchFamily="2" charset="0"/>
                <a:ea typeface="Montserrat Medium"/>
                <a:cs typeface="Montserrat Medium"/>
                <a:sym typeface="Montserrat Medium"/>
              </a:rPr>
              <a:t>Searching:</a:t>
            </a:r>
            <a:r>
              <a:rPr lang="en" sz="1300" dirty="0">
                <a:latin typeface="Montserrat Medium" panose="000006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b="1" dirty="0">
                <a:latin typeface="Montserrat Medium" panose="00000600000000000000" pitchFamily="2" charset="0"/>
              </a:rPr>
              <a:t>O(n)</a:t>
            </a:r>
            <a:endParaRPr b="1" dirty="0">
              <a:latin typeface="Montserrat Medium" panose="00000600000000000000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Montserrat Medium" panose="00000600000000000000" pitchFamily="2" charset="0"/>
                <a:ea typeface="Montserrat Medium"/>
                <a:cs typeface="Montserrat Medium"/>
                <a:sym typeface="Montserrat Medium"/>
              </a:rPr>
              <a:t>Word cloud generation for:</a:t>
            </a:r>
            <a:endParaRPr sz="1100" dirty="0"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 Medium" panose="00000600000000000000" pitchFamily="2" charset="0"/>
              </a:rPr>
              <a:t>Console based output: O(k)</a:t>
            </a:r>
            <a:endParaRPr b="1" dirty="0">
              <a:latin typeface="Montserrat Medium" panose="00000600000000000000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 Medium" panose="00000600000000000000" pitchFamily="2" charset="0"/>
              </a:rPr>
              <a:t>Graphic based output: O(k^2+  k log(k) ) ~ O(k^2 )</a:t>
            </a:r>
            <a:endParaRPr b="1" dirty="0">
              <a:latin typeface="Montserrat Medium" panose="00000600000000000000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Montserrat Medium" panose="00000600000000000000" pitchFamily="2" charset="0"/>
                <a:ea typeface="Montserrat Medium"/>
                <a:cs typeface="Montserrat Medium"/>
                <a:sym typeface="Montserrat Medium"/>
              </a:rPr>
              <a:t>Total:</a:t>
            </a:r>
            <a:endParaRPr sz="1100" dirty="0"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Montserrat Medium" panose="00000600000000000000" pitchFamily="2" charset="0"/>
              </a:rPr>
              <a:t>Console based output:  O(F*N + k) ~ O(F*N)</a:t>
            </a:r>
            <a:endParaRPr sz="1300" b="1" dirty="0">
              <a:latin typeface="Montserrat Medium" panose="00000600000000000000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Montserrat Medium" panose="00000600000000000000" pitchFamily="2" charset="0"/>
              </a:rPr>
              <a:t>Graphic based output: O(m*log(k) +k^2+ k log(k)) ~ O(m*log(k) + k^2)</a:t>
            </a:r>
            <a:endParaRPr sz="1300" b="1" dirty="0">
              <a:latin typeface="Montserrat Medium" panose="00000600000000000000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Montserrat Medium" panose="00000600000000000000" pitchFamily="2" charset="0"/>
                <a:ea typeface="Montserrat Medium"/>
                <a:cs typeface="Montserrat Medium"/>
                <a:sym typeface="Montserrat Medium"/>
              </a:rPr>
              <a:t>n = the number of unique words</a:t>
            </a:r>
            <a:endParaRPr sz="1050" dirty="0"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Montserrat Medium" panose="00000600000000000000" pitchFamily="2" charset="0"/>
                <a:ea typeface="Montserrat Medium"/>
                <a:cs typeface="Montserrat Medium"/>
                <a:sym typeface="Montserrat Medium"/>
              </a:rPr>
              <a:t>m = the total words in all files</a:t>
            </a:r>
            <a:endParaRPr sz="1050" dirty="0"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Montserrat Medium" panose="00000600000000000000" pitchFamily="2" charset="0"/>
                <a:ea typeface="Montserrat Medium"/>
                <a:cs typeface="Montserrat Medium"/>
                <a:sym typeface="Montserrat Medium"/>
              </a:rPr>
              <a:t>k =  user input top k frequent words</a:t>
            </a:r>
            <a:endParaRPr sz="1050" dirty="0"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Montserrat Medium" panose="00000600000000000000" pitchFamily="2" charset="0"/>
                <a:ea typeface="Montserrat Medium"/>
                <a:cs typeface="Montserrat Medium"/>
                <a:sym typeface="Montserrat Medium"/>
              </a:rPr>
              <a:t>N = number of files to be processed</a:t>
            </a:r>
            <a:endParaRPr sz="1050" dirty="0"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Montserrat Medium" panose="00000600000000000000" pitchFamily="2" charset="0"/>
                <a:ea typeface="Montserrat Medium"/>
                <a:cs typeface="Montserrat Medium"/>
                <a:sym typeface="Montserrat Medium"/>
              </a:rPr>
              <a:t>F = the maximum number of words in any file</a:t>
            </a:r>
            <a:endParaRPr sz="1050" dirty="0"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2"/>
          <p:cNvSpPr txBox="1">
            <a:spLocks noGrp="1"/>
          </p:cNvSpPr>
          <p:nvPr>
            <p:ph type="title"/>
          </p:nvPr>
        </p:nvSpPr>
        <p:spPr>
          <a:xfrm>
            <a:off x="702300" y="672500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Space Complexity</a:t>
            </a:r>
            <a:endParaRPr u="sng"/>
          </a:p>
        </p:txBody>
      </p:sp>
      <p:sp>
        <p:nvSpPr>
          <p:cNvPr id="195" name="Google Shape;195;p42"/>
          <p:cNvSpPr txBox="1">
            <a:spLocks noGrp="1"/>
          </p:cNvSpPr>
          <p:nvPr>
            <p:ph type="body" idx="1"/>
          </p:nvPr>
        </p:nvSpPr>
        <p:spPr>
          <a:xfrm>
            <a:off x="702300" y="1613900"/>
            <a:ext cx="6002700" cy="21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Montserrat Medium" panose="00000600000000000000" pitchFamily="2" charset="0"/>
              </a:rPr>
              <a:t>Overall space complexity = O(F + w + K)</a:t>
            </a:r>
            <a:endParaRPr sz="1700" b="1" dirty="0">
              <a:latin typeface="Montserrat Medium" panose="00000600000000000000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F = Number of file paths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w = number of words to be ignored that are taken from the user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        (which are added to the predefined set of words W)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K = Number of nodes created to store unique words and its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        frequency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3"/>
          <p:cNvSpPr txBox="1">
            <a:spLocks noGrp="1"/>
          </p:cNvSpPr>
          <p:nvPr>
            <p:ph type="title"/>
          </p:nvPr>
        </p:nvSpPr>
        <p:spPr>
          <a:xfrm>
            <a:off x="872875" y="523750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 sz="2500"/>
              <a:t> to GitHub</a:t>
            </a:r>
            <a:endParaRPr sz="2500"/>
          </a:p>
        </p:txBody>
      </p:sp>
      <p:sp>
        <p:nvSpPr>
          <p:cNvPr id="201" name="Google Shape;201;p43"/>
          <p:cNvSpPr txBox="1">
            <a:spLocks noGrp="1"/>
          </p:cNvSpPr>
          <p:nvPr>
            <p:ph type="title"/>
          </p:nvPr>
        </p:nvSpPr>
        <p:spPr>
          <a:xfrm>
            <a:off x="872875" y="2283100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/>
              <a:t> to Recording with voice-over</a:t>
            </a:r>
            <a:endParaRPr/>
          </a:p>
        </p:txBody>
      </p:sp>
      <p:sp>
        <p:nvSpPr>
          <p:cNvPr id="202" name="Google Shape;202;p43"/>
          <p:cNvSpPr txBox="1"/>
          <p:nvPr/>
        </p:nvSpPr>
        <p:spPr>
          <a:xfrm>
            <a:off x="1141550" y="3372125"/>
            <a:ext cx="404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</Words>
  <Application>Microsoft Office PowerPoint</Application>
  <PresentationFormat>On-screen Show (16:9)</PresentationFormat>
  <Paragraphs>43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Montserrat Medium</vt:lpstr>
      <vt:lpstr>Montserrat</vt:lpstr>
      <vt:lpstr>Montserrat ExtraBold</vt:lpstr>
      <vt:lpstr>Futuristic Background by Slidesgo</vt:lpstr>
      <vt:lpstr>  Capstone Project</vt:lpstr>
      <vt:lpstr>Team Members:</vt:lpstr>
      <vt:lpstr>Problem</vt:lpstr>
      <vt:lpstr>Algorithm</vt:lpstr>
      <vt:lpstr>Data Structures Chosen</vt:lpstr>
      <vt:lpstr>Time Complexity</vt:lpstr>
      <vt:lpstr>Space Complexity</vt:lpstr>
      <vt:lpstr>Link to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Capstone Project</dc:title>
  <dc:creator>Karthik V S S R M</dc:creator>
  <cp:lastModifiedBy>Karthik V S S R M</cp:lastModifiedBy>
  <cp:revision>1</cp:revision>
  <dcterms:modified xsi:type="dcterms:W3CDTF">2024-05-05T04:14:51Z</dcterms:modified>
</cp:coreProperties>
</file>